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34"/>
  </p:notesMasterIdLst>
  <p:sldIdLst>
    <p:sldId id="256" r:id="rId5"/>
    <p:sldId id="260" r:id="rId6"/>
    <p:sldId id="277" r:id="rId7"/>
    <p:sldId id="276" r:id="rId8"/>
    <p:sldId id="280" r:id="rId9"/>
    <p:sldId id="278" r:id="rId10"/>
    <p:sldId id="281" r:id="rId11"/>
    <p:sldId id="279" r:id="rId12"/>
    <p:sldId id="282" r:id="rId13"/>
    <p:sldId id="283" r:id="rId14"/>
    <p:sldId id="284" r:id="rId15"/>
    <p:sldId id="285" r:id="rId16"/>
    <p:sldId id="286" r:id="rId17"/>
    <p:sldId id="287" r:id="rId18"/>
    <p:sldId id="289" r:id="rId19"/>
    <p:sldId id="290" r:id="rId20"/>
    <p:sldId id="291" r:id="rId21"/>
    <p:sldId id="292" r:id="rId22"/>
    <p:sldId id="275" r:id="rId23"/>
    <p:sldId id="261" r:id="rId24"/>
    <p:sldId id="262" r:id="rId25"/>
    <p:sldId id="263" r:id="rId26"/>
    <p:sldId id="264" r:id="rId27"/>
    <p:sldId id="265" r:id="rId28"/>
    <p:sldId id="268" r:id="rId29"/>
    <p:sldId id="270" r:id="rId30"/>
    <p:sldId id="273" r:id="rId31"/>
    <p:sldId id="272" r:id="rId32"/>
    <p:sldId id="274" r:id="rId33"/>
  </p:sldIdLst>
  <p:sldSz cx="12207875" cy="6858000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750403F-73AF-C34B-9CF6-967E3A9BC89B}">
          <p14:sldIdLst>
            <p14:sldId id="256"/>
            <p14:sldId id="260"/>
            <p14:sldId id="277"/>
            <p14:sldId id="276"/>
            <p14:sldId id="280"/>
            <p14:sldId id="278"/>
            <p14:sldId id="281"/>
            <p14:sldId id="279"/>
            <p14:sldId id="282"/>
            <p14:sldId id="283"/>
            <p14:sldId id="284"/>
            <p14:sldId id="285"/>
            <p14:sldId id="286"/>
            <p14:sldId id="287"/>
            <p14:sldId id="289"/>
            <p14:sldId id="290"/>
            <p14:sldId id="291"/>
            <p14:sldId id="292"/>
            <p14:sldId id="275"/>
            <p14:sldId id="261"/>
            <p14:sldId id="262"/>
            <p14:sldId id="263"/>
            <p14:sldId id="264"/>
            <p14:sldId id="265"/>
            <p14:sldId id="268"/>
            <p14:sldId id="270"/>
            <p14:sldId id="273"/>
            <p14:sldId id="272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647D"/>
    <a:srgbClr val="8CAF82"/>
    <a:srgbClr val="FAC300"/>
    <a:srgbClr val="FAB900"/>
    <a:srgbClr val="FAA500"/>
    <a:srgbClr val="697D91"/>
    <a:srgbClr val="455960"/>
    <a:srgbClr val="4A5B6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34" autoAdjust="0"/>
    <p:restoredTop sz="94687" autoAdjust="0"/>
  </p:normalViewPr>
  <p:slideViewPr>
    <p:cSldViewPr snapToGrid="0" snapToObjects="1">
      <p:cViewPr>
        <p:scale>
          <a:sx n="113" d="100"/>
          <a:sy n="113" d="100"/>
        </p:scale>
        <p:origin x="312" y="19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231E88E2-1E29-469C-B6A0-762B49A9F0A0}" type="datetimeFigureOut">
              <a:rPr lang="de-CH"/>
              <a:pPr>
                <a:defRPr/>
              </a:pPr>
              <a:t>08.06.24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39775"/>
            <a:ext cx="6591300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E3A4D74-8AB3-4782-8193-8B0B8D7F57EA}" type="slidenum">
              <a:rPr lang="de-CH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01892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mit Bild he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207875" cy="4449763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0EE3DD9-895F-4EB2-9E74-C52ABBAEB72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43186" y="317500"/>
            <a:ext cx="2550511" cy="870169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0" y="4449763"/>
            <a:ext cx="12207238" cy="122237"/>
          </a:xfrm>
          <a:prstGeom prst="rect">
            <a:avLst/>
          </a:prstGeom>
          <a:solidFill>
            <a:srgbClr val="FAC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7200" y="5288816"/>
            <a:ext cx="9057632" cy="73671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tx2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82539"/>
            <a:ext cx="11306174" cy="51463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CH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075B3A6-6DCD-467C-B3B9-D845AAA650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" y="6347013"/>
            <a:ext cx="9072563" cy="233081"/>
          </a:xfrm>
        </p:spPr>
        <p:txBody>
          <a:bodyPr/>
          <a:lstStyle>
            <a:lvl1pPr marL="179388" indent="-179388"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Technology and Computer Science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134333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0851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6249025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3B21B8-EC19-437D-956C-B9E2193DE066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BC0020-5A4E-4E7E-8112-8525C911ECC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0850" y="1376363"/>
            <a:ext cx="5508625" cy="40227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4935BA25-EBE1-4D7C-B30F-41097A42AEF3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248400" y="1376362"/>
            <a:ext cx="5508625" cy="40227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617F79C-BB35-4B9B-9765-B5F521C89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41389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0850" y="1380415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6249025" y="1380415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A08CF5-263A-4947-BB68-C590B7562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39B5EF5-94CD-49C5-82F5-0D240C4018E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0850" y="2168525"/>
            <a:ext cx="5508625" cy="39973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06C6BB0C-191E-4DD9-ADEA-BB9CACAB21C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248400" y="2168524"/>
            <a:ext cx="5508625" cy="39973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32675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36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326913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8200225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0D9A4-4B03-4410-9017-78E09E000AC4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F64B01-81C7-4C98-B7AD-930612B79E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54025" y="2168525"/>
            <a:ext cx="3556000" cy="32305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BDB8EE7-F71B-4F3D-AD80-682B656ED27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325938" y="2168525"/>
            <a:ext cx="3557587" cy="32305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3D18D196-860F-4E36-9216-F961856AE49C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99438" y="2168525"/>
            <a:ext cx="3557587" cy="32305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16" name="Titel 15">
            <a:extLst>
              <a:ext uri="{FF2B5EF4-FFF2-40B4-BE49-F238E27FC236}">
                <a16:creationId xmlns:a16="http://schemas.microsoft.com/office/drawing/2014/main" id="{592B83A6-5EEE-4354-9E0A-535252DA2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91247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2224" y="1376363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325537" y="1376363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8198849" y="1376363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0D9A4-4B03-4410-9017-78E09E000AC4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F64B01-81C7-4C98-B7AD-930612B79E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54025" y="2168525"/>
            <a:ext cx="3556000" cy="39973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BDB8EE7-F71B-4F3D-AD80-682B656ED27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325938" y="2168525"/>
            <a:ext cx="3557587" cy="39973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3D18D196-860F-4E36-9216-F961856AE49C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99438" y="2168525"/>
            <a:ext cx="3557587" cy="39973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16" name="Titel 15">
            <a:extLst>
              <a:ext uri="{FF2B5EF4-FFF2-40B4-BE49-F238E27FC236}">
                <a16:creationId xmlns:a16="http://schemas.microsoft.com/office/drawing/2014/main" id="{592B83A6-5EEE-4354-9E0A-535252DA2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056242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ah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7200" y="3329247"/>
            <a:ext cx="11299825" cy="2560319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30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2A3D88F4-3C44-416E-8339-A22B29F8DCED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315884" y="1201189"/>
            <a:ext cx="11051482" cy="2083797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14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1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45307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57200" y="1097281"/>
            <a:ext cx="11249025" cy="2830484"/>
          </a:xfrm>
          <a:prstGeom prst="rect">
            <a:avLst/>
          </a:prstGeom>
        </p:spPr>
        <p:txBody>
          <a:bodyPr lIns="0" rIns="0" anchor="b" anchorCtr="0"/>
          <a:lstStyle>
            <a:lvl1pPr marL="0" indent="0">
              <a:spcBef>
                <a:spcPts val="0"/>
              </a:spcBef>
              <a:buNone/>
              <a:defRPr sz="3200" b="0" i="0">
                <a:solidFill>
                  <a:srgbClr val="8CAF82"/>
                </a:solidFill>
                <a:latin typeface="Georgia" panose="02040502050405020303" pitchFamily="18" charset="0"/>
                <a:cs typeface="Georgia" panose="02040502050405020303" pitchFamily="18" charset="0"/>
              </a:defRPr>
            </a:lvl1pPr>
            <a:lvl2pPr marL="0" indent="0">
              <a:spcBef>
                <a:spcPts val="0"/>
              </a:spcBef>
              <a:buClrTx/>
              <a:buFontTx/>
              <a:buNone/>
              <a:defRPr sz="3200" b="0">
                <a:solidFill>
                  <a:srgbClr val="8CAF82"/>
                </a:solidFill>
                <a:latin typeface="Georgia" panose="02040502050405020303" pitchFamily="18" charset="0"/>
              </a:defRPr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Text</a:t>
            </a:r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2A3D88F4-3C44-416E-8339-A22B29F8DCED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450850" y="4006734"/>
            <a:ext cx="11255375" cy="156694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Autor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822135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Bilder mit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6226" y="4355868"/>
            <a:ext cx="5508000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6249025" y="4355868"/>
            <a:ext cx="5508000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5EC5F02-E049-44D7-AF09-096D83385327}"/>
              </a:ext>
            </a:extLst>
          </p:cNvPr>
          <p:cNvSpPr/>
          <p:nvPr userDrawn="1"/>
        </p:nvSpPr>
        <p:spPr>
          <a:xfrm>
            <a:off x="456226" y="4106487"/>
            <a:ext cx="550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4AE5187A-FFCB-4C33-86A6-D8C2BFFF8B6B}"/>
              </a:ext>
            </a:extLst>
          </p:cNvPr>
          <p:cNvSpPr/>
          <p:nvPr userDrawn="1"/>
        </p:nvSpPr>
        <p:spPr>
          <a:xfrm>
            <a:off x="6249025" y="4106487"/>
            <a:ext cx="550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12" name="Bildplatzhalter 10">
            <a:extLst>
              <a:ext uri="{FF2B5EF4-FFF2-40B4-BE49-F238E27FC236}">
                <a16:creationId xmlns:a16="http://schemas.microsoft.com/office/drawing/2014/main" id="{13C15971-8AAD-4C4A-872E-B71C36BF02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6226" y="1438102"/>
            <a:ext cx="5508001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E2676283-FFF0-4D2B-95AA-9FD33EADC6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49024" y="1438102"/>
            <a:ext cx="5508001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2F9F81B-D5CF-4B09-990D-01371D91D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685650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Bilder mit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AB50D9A4-4B03-4410-9017-78E09E000AC4}" type="slidenum">
              <a:rPr lang="de-CH" smtClean="0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DEA3E8DD-B869-4872-9E5E-D7638858FB85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456226" y="4355868"/>
            <a:ext cx="3556800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07648B6C-7DD3-4170-9CB8-01C7235079F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200224" y="4355868"/>
            <a:ext cx="3556801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A1D57F0A-2F51-4B66-A590-F3965B06959C}"/>
              </a:ext>
            </a:extLst>
          </p:cNvPr>
          <p:cNvSpPr/>
          <p:nvPr userDrawn="1"/>
        </p:nvSpPr>
        <p:spPr>
          <a:xfrm>
            <a:off x="456226" y="4106487"/>
            <a:ext cx="35568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0BDF737F-1596-4573-A435-B5BA40D519D9}"/>
              </a:ext>
            </a:extLst>
          </p:cNvPr>
          <p:cNvSpPr/>
          <p:nvPr userDrawn="1"/>
        </p:nvSpPr>
        <p:spPr>
          <a:xfrm>
            <a:off x="8200224" y="4106487"/>
            <a:ext cx="3556801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Bildplatzhalter 10">
            <a:extLst>
              <a:ext uri="{FF2B5EF4-FFF2-40B4-BE49-F238E27FC236}">
                <a16:creationId xmlns:a16="http://schemas.microsoft.com/office/drawing/2014/main" id="{893442A3-CE33-46C0-A18B-D18C070CBFB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56226" y="1438102"/>
            <a:ext cx="3556801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20" name="Bildplatzhalter 10">
            <a:extLst>
              <a:ext uri="{FF2B5EF4-FFF2-40B4-BE49-F238E27FC236}">
                <a16:creationId xmlns:a16="http://schemas.microsoft.com/office/drawing/2014/main" id="{51FB2453-80BA-4C27-A3FA-F17223AF5D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00224" y="1438102"/>
            <a:ext cx="3556802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48C409BF-FC71-4809-A5D6-3038577EA628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4328225" y="4355868"/>
            <a:ext cx="3556801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ECEE718E-8038-4A79-9DDF-AE6210425CB5}"/>
              </a:ext>
            </a:extLst>
          </p:cNvPr>
          <p:cNvSpPr/>
          <p:nvPr userDrawn="1"/>
        </p:nvSpPr>
        <p:spPr>
          <a:xfrm>
            <a:off x="4328225" y="4106487"/>
            <a:ext cx="3556801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Bildplatzhalter 10">
            <a:extLst>
              <a:ext uri="{FF2B5EF4-FFF2-40B4-BE49-F238E27FC236}">
                <a16:creationId xmlns:a16="http://schemas.microsoft.com/office/drawing/2014/main" id="{0E9B9157-7EB2-4A30-9136-318F7B17B60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328225" y="1438102"/>
            <a:ext cx="3556802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2BE7B7F-778E-4BC6-8EE5-8544E23F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424715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Bilder mit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6226" y="4350325"/>
            <a:ext cx="2628001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6226094" y="4350325"/>
            <a:ext cx="2628000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5EC5F02-E049-44D7-AF09-096D83385327}"/>
              </a:ext>
            </a:extLst>
          </p:cNvPr>
          <p:cNvSpPr/>
          <p:nvPr userDrawn="1"/>
        </p:nvSpPr>
        <p:spPr>
          <a:xfrm>
            <a:off x="456226" y="4106487"/>
            <a:ext cx="262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4AE5187A-FFCB-4C33-86A6-D8C2BFFF8B6B}"/>
              </a:ext>
            </a:extLst>
          </p:cNvPr>
          <p:cNvSpPr/>
          <p:nvPr userDrawn="1"/>
        </p:nvSpPr>
        <p:spPr>
          <a:xfrm>
            <a:off x="6226092" y="4106487"/>
            <a:ext cx="262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12" name="Bildplatzhalter 10">
            <a:extLst>
              <a:ext uri="{FF2B5EF4-FFF2-40B4-BE49-F238E27FC236}">
                <a16:creationId xmlns:a16="http://schemas.microsoft.com/office/drawing/2014/main" id="{13C15971-8AAD-4C4A-872E-B71C36BF02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6227" y="1438101"/>
            <a:ext cx="2628000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E2676283-FFF0-4D2B-95AA-9FD33EADC6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38093" y="1438101"/>
            <a:ext cx="2628000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19" name="Bildplatzhalter 10">
            <a:extLst>
              <a:ext uri="{FF2B5EF4-FFF2-40B4-BE49-F238E27FC236}">
                <a16:creationId xmlns:a16="http://schemas.microsoft.com/office/drawing/2014/main" id="{F7D33F10-5DC8-4FC0-91A6-3C8336B8E9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347160" y="1438101"/>
            <a:ext cx="2628000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20" name="Bildplatzhalter 10">
            <a:extLst>
              <a:ext uri="{FF2B5EF4-FFF2-40B4-BE49-F238E27FC236}">
                <a16:creationId xmlns:a16="http://schemas.microsoft.com/office/drawing/2014/main" id="{D4053D7F-50D0-44A2-8A3D-6682277C2B3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29025" y="1437975"/>
            <a:ext cx="2628000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A4E87FF6-93B0-4457-9EA7-254201BB91A8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3341160" y="4350325"/>
            <a:ext cx="2628001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25B3A9CF-ED8F-40AD-9029-91C5177D64B2}"/>
              </a:ext>
            </a:extLst>
          </p:cNvPr>
          <p:cNvSpPr/>
          <p:nvPr userDrawn="1"/>
        </p:nvSpPr>
        <p:spPr>
          <a:xfrm>
            <a:off x="3341159" y="4106487"/>
            <a:ext cx="262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FAED3DAD-2180-449E-9F43-9E0A173E19D2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9111026" y="4350199"/>
            <a:ext cx="2628000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96254F82-3306-42A7-9C4D-5A0C7458C1B0}"/>
              </a:ext>
            </a:extLst>
          </p:cNvPr>
          <p:cNvSpPr/>
          <p:nvPr userDrawn="1"/>
        </p:nvSpPr>
        <p:spPr>
          <a:xfrm>
            <a:off x="9111026" y="4106361"/>
            <a:ext cx="262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50EF4DF-390E-4299-9BA3-7589C2731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975861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B6C2D7-0704-41B7-ABFF-C47E040EDF71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0217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mit Bild dunk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207875" cy="4449763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7" name="Abgerundetes Rechteck 6"/>
          <p:cNvSpPr/>
          <p:nvPr/>
        </p:nvSpPr>
        <p:spPr>
          <a:xfrm>
            <a:off x="0" y="4449763"/>
            <a:ext cx="12207238" cy="122237"/>
          </a:xfrm>
          <a:prstGeom prst="rect">
            <a:avLst/>
          </a:prstGeom>
          <a:solidFill>
            <a:srgbClr val="FAC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7200" y="5288816"/>
            <a:ext cx="9057632" cy="73671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tx2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82539"/>
            <a:ext cx="11306174" cy="51463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CH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0EE3DD9-895F-4EB2-9E74-C52ABBAEB72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40267" y="317500"/>
            <a:ext cx="2553431" cy="87912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1699D6F-C113-4BC3-8B74-D0FBF5CCB0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" y="6347013"/>
            <a:ext cx="9072563" cy="233081"/>
          </a:xfrm>
        </p:spPr>
        <p:txBody>
          <a:bodyPr/>
          <a:lstStyle>
            <a:lvl1pPr marL="179388" indent="-179388"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Organisationseinheit oder Leistungsbereich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68369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ohne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143027F-7246-4F86-A6AD-7473302EFCE0}"/>
              </a:ext>
            </a:extLst>
          </p:cNvPr>
          <p:cNvSpPr/>
          <p:nvPr userDrawn="1"/>
        </p:nvSpPr>
        <p:spPr>
          <a:xfrm>
            <a:off x="0" y="0"/>
            <a:ext cx="12207875" cy="5456068"/>
          </a:xfrm>
          <a:prstGeom prst="rect">
            <a:avLst/>
          </a:prstGeom>
          <a:solidFill>
            <a:srgbClr val="FAC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Abgerundetes Rechteck 6"/>
          <p:cNvSpPr/>
          <p:nvPr/>
        </p:nvSpPr>
        <p:spPr>
          <a:xfrm>
            <a:off x="0" y="5456068"/>
            <a:ext cx="12207238" cy="1222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0850" y="3089309"/>
            <a:ext cx="9057632" cy="73671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0" y="2483032"/>
            <a:ext cx="11306174" cy="5146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CH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47E56EC-23CC-4141-B40F-46996694D7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9805" y="317500"/>
            <a:ext cx="2557272" cy="879348"/>
          </a:xfrm>
          <a:prstGeom prst="rect">
            <a:avLst/>
          </a:prstGeo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2E70F1A-AD8D-4F8F-9AE2-1A76A8008E0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" y="6347013"/>
            <a:ext cx="9072563" cy="233081"/>
          </a:xfrm>
        </p:spPr>
        <p:txBody>
          <a:bodyPr/>
          <a:lstStyle>
            <a:lvl1pPr marL="179388" indent="-179388"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Organisationseinheit oder Leistungsbereich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579296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2 (mit Bild he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207875" cy="6858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0EE3DD9-895F-4EB2-9E74-C52ABBAEB72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40267" y="317500"/>
            <a:ext cx="2553431" cy="87912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16E4CDC4-4424-4700-993B-3839864CB1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0796" y="3182956"/>
            <a:ext cx="9376933" cy="2054969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593344" y="3973698"/>
            <a:ext cx="9057632" cy="86216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tx2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44" y="3352801"/>
            <a:ext cx="9057632" cy="52019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CH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08FCAF1-F20B-4C9B-AE65-F4B72D3CB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3344" y="4889223"/>
            <a:ext cx="9057632" cy="233081"/>
          </a:xfrm>
        </p:spPr>
        <p:txBody>
          <a:bodyPr/>
          <a:lstStyle>
            <a:lvl1pPr marL="179388" indent="-179388"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Organisationseinheit oder Leistungsbereich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296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2 (mit Bild dunk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207875" cy="6858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16E4CDC4-4424-4700-993B-3839864CB1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0796" y="3182956"/>
            <a:ext cx="9376933" cy="2054969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593344" y="3973698"/>
            <a:ext cx="9057632" cy="86216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tx2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44" y="3352801"/>
            <a:ext cx="9057632" cy="52019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CH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0EE3DD9-895F-4EB2-9E74-C52ABBAEB72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40267" y="317500"/>
            <a:ext cx="2553431" cy="879122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C73C925-6F67-41AD-8B48-77A6CAB23C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3344" y="4889223"/>
            <a:ext cx="9057632" cy="233081"/>
          </a:xfrm>
        </p:spPr>
        <p:txBody>
          <a:bodyPr/>
          <a:lstStyle>
            <a:lvl1pPr marL="179388" indent="-179388"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Organisationseinheit oder Leistungsbereich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80569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seite (Gr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143027F-7246-4F86-A6AD-7473302EFCE0}"/>
              </a:ext>
            </a:extLst>
          </p:cNvPr>
          <p:cNvSpPr/>
          <p:nvPr userDrawn="1"/>
        </p:nvSpPr>
        <p:spPr>
          <a:xfrm>
            <a:off x="0" y="0"/>
            <a:ext cx="12207875" cy="444976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4B647D"/>
              </a:solidFill>
            </a:endParaRP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0850" y="2483773"/>
            <a:ext cx="9057632" cy="73671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0" y="1877496"/>
            <a:ext cx="11306174" cy="5146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CH" dirty="0"/>
          </a:p>
        </p:txBody>
      </p:sp>
      <p:sp>
        <p:nvSpPr>
          <p:cNvPr id="10" name="Abgerundetes Rechteck 6">
            <a:extLst>
              <a:ext uri="{FF2B5EF4-FFF2-40B4-BE49-F238E27FC236}">
                <a16:creationId xmlns:a16="http://schemas.microsoft.com/office/drawing/2014/main" id="{6155990B-78C7-4DA0-B1E7-76D1A83E0123}"/>
              </a:ext>
            </a:extLst>
          </p:cNvPr>
          <p:cNvSpPr/>
          <p:nvPr userDrawn="1"/>
        </p:nvSpPr>
        <p:spPr>
          <a:xfrm>
            <a:off x="0" y="4449763"/>
            <a:ext cx="12207238" cy="122237"/>
          </a:xfrm>
          <a:prstGeom prst="rect">
            <a:avLst/>
          </a:prstGeom>
          <a:solidFill>
            <a:srgbClr val="FAC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5E32F2A-681B-4A65-A2CF-F3289104E9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4B647D"/>
                </a:solidFill>
              </a:defRPr>
            </a:lvl1pPr>
          </a:lstStyle>
          <a:p>
            <a:pPr>
              <a:defRPr/>
            </a:pPr>
            <a:fld id="{B7BACB64-ACD3-4495-9A64-936FBCA468A7}" type="slidenum">
              <a:rPr lang="de-CH" smtClean="0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5" name="Textfeld 15">
            <a:extLst>
              <a:ext uri="{FF2B5EF4-FFF2-40B4-BE49-F238E27FC236}">
                <a16:creationId xmlns:a16="http://schemas.microsoft.com/office/drawing/2014/main" id="{3455541A-D1CF-4483-A637-480F287F748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7200" y="6300788"/>
            <a:ext cx="8929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Berner Fachhochschule | Haute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école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spécialisée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bernoise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| Bern University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of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Applied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Sciences</a:t>
            </a:r>
            <a:endParaRPr lang="de-DE" sz="1400" dirty="0">
              <a:solidFill>
                <a:schemeClr val="tx2"/>
              </a:solidFill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918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mit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207875" cy="6858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0" rIns="72000" bIns="1800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in den Platzhalter ziehen und bei Bedarf in den Hintergrund stellen.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00AA4B-37D2-4481-BCF3-2E414DEA212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0796" y="3182956"/>
            <a:ext cx="9386888" cy="2743200"/>
          </a:xfrm>
          <a:blipFill>
            <a:blip r:embed="rId2"/>
            <a:stretch>
              <a:fillRect/>
            </a:stretch>
          </a:blipFill>
        </p:spPr>
        <p:txBody>
          <a:bodyPr lIns="144000" tIns="216000" rIns="144000" bIns="144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536828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0A35F2-7595-4779-9180-596D2E72BBB9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A155BAD-5C25-40A7-8727-1B1E570D77E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D617E98-5641-4B2D-A638-1322515D6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3155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0850" y="1376362"/>
            <a:ext cx="11312525" cy="495637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2C449D1-1247-49B8-8578-3105EE322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4C75B05-03A1-469D-8437-A6AA010E720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50850" y="2168525"/>
            <a:ext cx="11306175" cy="39973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7232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8929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Berner Fachhochschule | Haute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école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spécialisée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bernoise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| Bern University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of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Applied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Sciences</a:t>
            </a:r>
            <a:endParaRPr lang="de-DE" sz="1400" dirty="0">
              <a:solidFill>
                <a:schemeClr val="tx2"/>
              </a:solidFill>
              <a:latin typeface="Lucida Sans" pitchFamily="34" charset="0"/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748713" y="6300788"/>
            <a:ext cx="3001962" cy="3079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400" smtClean="0">
                <a:solidFill>
                  <a:schemeClr val="tx2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B7BACB64-ACD3-4495-9A64-936FBCA468A7}" type="slidenum">
              <a:rPr lang="de-CH" smtClean="0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D9E8CA3-FB48-4D66-A23F-18A4D3D38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1" y="390574"/>
            <a:ext cx="11306174" cy="51463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1C8B1AA-41BC-42FB-B837-09FDD1BA9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850" y="1376362"/>
            <a:ext cx="11306175" cy="47894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65" r:id="rId2"/>
    <p:sldLayoutId id="2147483867" r:id="rId3"/>
    <p:sldLayoutId id="2147483869" r:id="rId4"/>
    <p:sldLayoutId id="2147483870" r:id="rId5"/>
    <p:sldLayoutId id="2147483868" r:id="rId6"/>
    <p:sldLayoutId id="2147483871" r:id="rId7"/>
    <p:sldLayoutId id="2147483844" r:id="rId8"/>
    <p:sldLayoutId id="2147483845" r:id="rId9"/>
    <p:sldLayoutId id="2147483846" r:id="rId10"/>
    <p:sldLayoutId id="2147483847" r:id="rId11"/>
    <p:sldLayoutId id="2147483848" r:id="rId12"/>
    <p:sldLayoutId id="2147483864" r:id="rId13"/>
    <p:sldLayoutId id="2147483862" r:id="rId14"/>
    <p:sldLayoutId id="2147483863" r:id="rId15"/>
    <p:sldLayoutId id="2147483861" r:id="rId16"/>
    <p:sldLayoutId id="2147483860" r:id="rId17"/>
    <p:sldLayoutId id="2147483859" r:id="rId18"/>
    <p:sldLayoutId id="2147483850" r:id="rId19"/>
  </p:sldLayoutIdLst>
  <p:hf sldNum="0"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266700" marR="0" indent="-266700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 3" panose="05040102010807070707" pitchFamily="18" charset="2"/>
        <a:buChar char=""/>
        <a:tabLst/>
        <a:defRPr sz="2200" kern="1200" baseline="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538163" marR="0" indent="-271463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 3" panose="05040102010807070707" pitchFamily="18" charset="2"/>
        <a:buChar char=""/>
        <a:tabLst/>
        <a:defRPr sz="2200" kern="1200" baseline="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808038" marR="0" indent="-269875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 3" panose="05040102010807070707" pitchFamily="18" charset="2"/>
        <a:buChar char=""/>
        <a:tabLst/>
        <a:defRPr sz="2200" kern="1200" baseline="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074738" marR="0" indent="-266700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 3" panose="05040102010807070707" pitchFamily="18" charset="2"/>
        <a:buChar char=""/>
        <a:tabLst/>
        <a:defRPr sz="2200" kern="1200" baseline="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1346200" marR="0" indent="-271463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 3" panose="05040102010807070707" pitchFamily="18" charset="2"/>
        <a:buChar char=""/>
        <a:tabLst/>
        <a:defRPr sz="2200" kern="1200" baseline="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4" userDrawn="1">
          <p15:clr>
            <a:srgbClr val="F26B43"/>
          </p15:clr>
        </p15:guide>
        <p15:guide id="2" pos="284" userDrawn="1">
          <p15:clr>
            <a:srgbClr val="F26B43"/>
          </p15:clr>
        </p15:guide>
        <p15:guide id="3" orient="horz" pos="867" userDrawn="1">
          <p15:clr>
            <a:srgbClr val="F26B43"/>
          </p15:clr>
        </p15:guide>
        <p15:guide id="4" pos="7406" userDrawn="1">
          <p15:clr>
            <a:srgbClr val="F26B43"/>
          </p15:clr>
        </p15:guide>
        <p15:guide id="5" orient="horz" pos="1366" userDrawn="1">
          <p15:clr>
            <a:srgbClr val="F26B43"/>
          </p15:clr>
        </p15:guide>
        <p15:guide id="6" pos="384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11" Type="http://schemas.openxmlformats.org/officeDocument/2006/relationships/image" Target="../media/image23.jpe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11" descr="Ein Bild, das Person, drinnen, sitzend, Tisch enthält.&#10;&#10;Automatisch generierte Beschreibung">
            <a:extLst>
              <a:ext uri="{FF2B5EF4-FFF2-40B4-BE49-F238E27FC236}">
                <a16:creationId xmlns:a16="http://schemas.microsoft.com/office/drawing/2014/main" id="{41EDB8B5-841B-4A79-B9B5-905932F76E0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alphaModFix amt="0"/>
          </a:blip>
          <a:srcRect t="4059" b="31062"/>
          <a:stretch/>
        </p:blipFill>
        <p:spPr>
          <a:xfrm>
            <a:off x="6349" y="-5012663"/>
            <a:ext cx="12207875" cy="4449763"/>
          </a:xfrm>
          <a:prstGeom prst="rect">
            <a:avLst/>
          </a:prstGeom>
        </p:spPr>
      </p:pic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EDC24167-C86F-4F08-B3BB-7CEDC8B041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CH" dirty="0"/>
              <a:t> </a:t>
            </a:r>
          </a:p>
        </p:txBody>
      </p:sp>
      <p:sp>
        <p:nvSpPr>
          <p:cNvPr id="17" name="Untertitel 16">
            <a:extLst>
              <a:ext uri="{FF2B5EF4-FFF2-40B4-BE49-F238E27FC236}">
                <a16:creationId xmlns:a16="http://schemas.microsoft.com/office/drawing/2014/main" id="{08C49EA0-B895-4221-B765-777FB92103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err="1"/>
              <a:t>Simplifying</a:t>
            </a:r>
            <a:r>
              <a:rPr lang="de-CH" dirty="0"/>
              <a:t> Open-Source Software </a:t>
            </a:r>
            <a:r>
              <a:rPr lang="de-CH" dirty="0" err="1"/>
              <a:t>Deployment</a:t>
            </a:r>
            <a:endParaRPr lang="de-CH" dirty="0"/>
          </a:p>
        </p:txBody>
      </p:sp>
      <p:sp>
        <p:nvSpPr>
          <p:cNvPr id="16" name="Titel 15">
            <a:extLst>
              <a:ext uri="{FF2B5EF4-FFF2-40B4-BE49-F238E27FC236}">
                <a16:creationId xmlns:a16="http://schemas.microsoft.com/office/drawing/2014/main" id="{C6C8A689-2479-4E8F-8348-213A550E8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One</a:t>
            </a:r>
            <a:r>
              <a:rPr lang="de-CH" dirty="0"/>
              <a:t>-Click </a:t>
            </a:r>
            <a:r>
              <a:rPr lang="de-CH" dirty="0" err="1"/>
              <a:t>Deployment</a:t>
            </a:r>
            <a:endParaRPr lang="de-CH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ACCCE10-2F7E-42D9-9004-C70B93EFF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CH" dirty="0"/>
              <a:t>Technik und Informatik</a:t>
            </a:r>
          </a:p>
        </p:txBody>
      </p:sp>
      <p:pic>
        <p:nvPicPr>
          <p:cNvPr id="13" name="Picture 12" descr="A computer hardware with blue lights&#10;&#10;Description automatically generated with medium confidence">
            <a:extLst>
              <a:ext uri="{FF2B5EF4-FFF2-40B4-BE49-F238E27FC236}">
                <a16:creationId xmlns:a16="http://schemas.microsoft.com/office/drawing/2014/main" id="{583D0658-4020-A5C2-2641-F7E34246F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087" y="456357"/>
            <a:ext cx="7772400" cy="494203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Monitoring &amp; </a:t>
            </a:r>
            <a:r>
              <a:rPr lang="de-CH" dirty="0" err="1"/>
              <a:t>Alerting</a:t>
            </a:r>
            <a:endParaRPr lang="de-CH" dirty="0"/>
          </a:p>
          <a:p>
            <a:r>
              <a:rPr lang="de-CH" dirty="0"/>
              <a:t>OS und Tool Maintenance</a:t>
            </a:r>
          </a:p>
          <a:p>
            <a:r>
              <a:rPr lang="de-CH" dirty="0"/>
              <a:t>SSL Zertifikate</a:t>
            </a:r>
          </a:p>
          <a:p>
            <a:r>
              <a:rPr lang="de-CH" dirty="0"/>
              <a:t>Secrets &amp; </a:t>
            </a:r>
            <a:r>
              <a:rPr lang="de-CH" dirty="0" err="1"/>
              <a:t>Konfiguration’s</a:t>
            </a:r>
            <a:r>
              <a:rPr lang="de-CH" dirty="0"/>
              <a:t> Management</a:t>
            </a:r>
          </a:p>
          <a:p>
            <a:r>
              <a:rPr lang="de-CH" dirty="0"/>
              <a:t>Backup &amp; </a:t>
            </a:r>
            <a:r>
              <a:rPr lang="de-CH" dirty="0" err="1"/>
              <a:t>Disaster</a:t>
            </a:r>
            <a:r>
              <a:rPr lang="de-CH" dirty="0"/>
              <a:t> Recovery</a:t>
            </a:r>
          </a:p>
          <a:p>
            <a:r>
              <a:rPr lang="de-CH" dirty="0"/>
              <a:t>Skalierung?</a:t>
            </a:r>
          </a:p>
          <a:p>
            <a:pPr lvl="1"/>
            <a:r>
              <a:rPr lang="de-CH" dirty="0"/>
              <a:t>e.g. Pro Kunde eine Instanz</a:t>
            </a:r>
          </a:p>
          <a:p>
            <a:pPr lvl="1"/>
            <a:r>
              <a:rPr lang="de-CH" dirty="0"/>
              <a:t>Test / Integration / Produktion</a:t>
            </a:r>
          </a:p>
          <a:p>
            <a:r>
              <a:rPr lang="de-CH" dirty="0"/>
              <a:t>Automatische Updates der Container Images</a:t>
            </a:r>
          </a:p>
          <a:p>
            <a:r>
              <a:rPr lang="de-CH" dirty="0"/>
              <a:t>…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Erweiterte </a:t>
            </a:r>
            <a:r>
              <a:rPr lang="de-CH" dirty="0" err="1"/>
              <a:t>Requirements</a:t>
            </a:r>
            <a:endParaRPr lang="de-CH" dirty="0"/>
          </a:p>
        </p:txBody>
      </p:sp>
      <p:pic>
        <p:nvPicPr>
          <p:cNvPr id="3" name="Picture 2" descr="A yellow circle and arrows&#10;&#10;Description automatically generated">
            <a:extLst>
              <a:ext uri="{FF2B5EF4-FFF2-40B4-BE49-F238E27FC236}">
                <a16:creationId xmlns:a16="http://schemas.microsoft.com/office/drawing/2014/main" id="{2F859CE3-67BC-FA7B-49C6-E49789B30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000" y="288000"/>
            <a:ext cx="2228982" cy="720000"/>
          </a:xfrm>
          <a:prstGeom prst="rect">
            <a:avLst/>
          </a:prstGeom>
        </p:spPr>
      </p:pic>
      <p:pic>
        <p:nvPicPr>
          <p:cNvPr id="9218" name="Picture 2" descr="Brace yourself new requirements are coming - Brace Yourself - Game of  Thrones Meme Meme Generator">
            <a:extLst>
              <a:ext uri="{FF2B5EF4-FFF2-40B4-BE49-F238E27FC236}">
                <a16:creationId xmlns:a16="http://schemas.microsoft.com/office/drawing/2014/main" id="{DA524637-D49B-23DE-E4A2-51ABB243C4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7"/>
          <a:stretch/>
        </p:blipFill>
        <p:spPr bwMode="auto">
          <a:xfrm>
            <a:off x="7424458" y="1500923"/>
            <a:ext cx="4519083" cy="398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4783B2-99E5-0F2D-D1BC-0CB08DC7B9FE}"/>
              </a:ext>
            </a:extLst>
          </p:cNvPr>
          <p:cNvSpPr txBox="1"/>
          <p:nvPr/>
        </p:nvSpPr>
        <p:spPr>
          <a:xfrm>
            <a:off x="7424458" y="5481638"/>
            <a:ext cx="4130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H" sz="1200" i="1" dirty="0">
                <a:latin typeface="+mn-lt"/>
              </a:rPr>
              <a:t>Source: makeameme.org</a:t>
            </a:r>
          </a:p>
        </p:txBody>
      </p:sp>
    </p:spTree>
    <p:extLst>
      <p:ext uri="{BB962C8B-B14F-4D97-AF65-F5344CB8AC3E}">
        <p14:creationId xmlns:p14="http://schemas.microsoft.com/office/powerpoint/2010/main" val="3768491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Orchestrierungsplattform</a:t>
            </a:r>
          </a:p>
          <a:p>
            <a:r>
              <a:rPr lang="de-CH" dirty="0"/>
              <a:t>Steile Lernkurve</a:t>
            </a:r>
          </a:p>
          <a:p>
            <a:r>
              <a:rPr lang="de-CH" dirty="0"/>
              <a:t>Maximale Flexibilität</a:t>
            </a:r>
          </a:p>
          <a:p>
            <a:r>
              <a:rPr lang="de-CH" dirty="0"/>
              <a:t>Zukunftssicher</a:t>
            </a:r>
          </a:p>
          <a:p>
            <a:pPr lvl="1"/>
            <a:r>
              <a:rPr lang="de-CH" dirty="0"/>
              <a:t>Es gibt für jedes Problem eine</a:t>
            </a:r>
            <a:br>
              <a:rPr lang="de-CH" dirty="0"/>
            </a:br>
            <a:r>
              <a:rPr lang="de-CH" dirty="0"/>
              <a:t>Lösung</a:t>
            </a:r>
          </a:p>
          <a:p>
            <a:r>
              <a:rPr lang="de-CH" dirty="0"/>
              <a:t>Wird in sehr vielen Firmen bereits</a:t>
            </a:r>
            <a:br>
              <a:rPr lang="de-CH" dirty="0"/>
            </a:br>
            <a:r>
              <a:rPr lang="de-CH" dirty="0"/>
              <a:t>eingesetzt</a:t>
            </a:r>
          </a:p>
          <a:p>
            <a:r>
              <a:rPr lang="de-CH" dirty="0"/>
              <a:t>Infrastrukturabhängig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Welcome </a:t>
            </a:r>
            <a:r>
              <a:rPr lang="de-CH" dirty="0" err="1"/>
              <a:t>to</a:t>
            </a:r>
            <a:r>
              <a:rPr lang="de-CH" dirty="0"/>
              <a:t> Kubernetes</a:t>
            </a:r>
          </a:p>
        </p:txBody>
      </p:sp>
      <p:pic>
        <p:nvPicPr>
          <p:cNvPr id="6" name="Picture 5" descr="A yellow circles and arrows&#10;&#10;Description automatically generated">
            <a:extLst>
              <a:ext uri="{FF2B5EF4-FFF2-40B4-BE49-F238E27FC236}">
                <a16:creationId xmlns:a16="http://schemas.microsoft.com/office/drawing/2014/main" id="{CAAF846C-6160-C2B4-992F-3F79A2DA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000" y="288000"/>
            <a:ext cx="2228982" cy="720000"/>
          </a:xfrm>
          <a:prstGeom prst="rect">
            <a:avLst/>
          </a:prstGeom>
        </p:spPr>
      </p:pic>
      <p:pic>
        <p:nvPicPr>
          <p:cNvPr id="2050" name="Picture 2" descr="Kubernetes isn't that hard they said. You'll have no trouble picking it up  they said. : r/kubernetes">
            <a:extLst>
              <a:ext uri="{FF2B5EF4-FFF2-40B4-BE49-F238E27FC236}">
                <a16:creationId xmlns:a16="http://schemas.microsoft.com/office/drawing/2014/main" id="{4848E1FC-CCB5-4082-9B80-37332A497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494" y="287999"/>
            <a:ext cx="4151230" cy="587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725E5F0-DBD3-B7EB-2656-B66804313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4836" y="4645581"/>
            <a:ext cx="1523003" cy="147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B43D99-495E-E390-7C2F-138FF124CA40}"/>
              </a:ext>
            </a:extLst>
          </p:cNvPr>
          <p:cNvSpPr txBox="1"/>
          <p:nvPr/>
        </p:nvSpPr>
        <p:spPr>
          <a:xfrm>
            <a:off x="5261680" y="6124424"/>
            <a:ext cx="4130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H" sz="1200" i="1" dirty="0">
                <a:latin typeface="+mn-lt"/>
              </a:rPr>
              <a:t>Source: Reddit, u/CrankyBear</a:t>
            </a:r>
          </a:p>
        </p:txBody>
      </p:sp>
    </p:spTree>
    <p:extLst>
      <p:ext uri="{BB962C8B-B14F-4D97-AF65-F5344CB8AC3E}">
        <p14:creationId xmlns:p14="http://schemas.microsoft.com/office/powerpoint/2010/main" val="891730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7AF45E10-1E06-F573-48F5-99F1A5AE7608}"/>
              </a:ext>
            </a:extLst>
          </p:cNvPr>
          <p:cNvSpPr txBox="1"/>
          <p:nvPr/>
        </p:nvSpPr>
        <p:spPr>
          <a:xfrm>
            <a:off x="5783408" y="2558759"/>
            <a:ext cx="3426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H" sz="2200" dirty="0">
                <a:latin typeface="+mn-lt"/>
              </a:rPr>
              <a:t>Lasst uns </a:t>
            </a:r>
            <a:r>
              <a:rPr lang="en-CH" sz="2200" dirty="0">
                <a:solidFill>
                  <a:srgbClr val="FF0000"/>
                </a:solidFill>
                <a:latin typeface="+mn-lt"/>
              </a:rPr>
              <a:t>Node-Red</a:t>
            </a:r>
            <a:r>
              <a:rPr lang="en-CH" sz="2200" dirty="0">
                <a:latin typeface="+mn-lt"/>
              </a:rPr>
              <a:t> auf Kubernetes deployen!</a:t>
            </a:r>
          </a:p>
        </p:txBody>
      </p:sp>
      <p:pic>
        <p:nvPicPr>
          <p:cNvPr id="40" name="Picture 2" descr="Node-RED | Unipi">
            <a:extLst>
              <a:ext uri="{FF2B5EF4-FFF2-40B4-BE49-F238E27FC236}">
                <a16:creationId xmlns:a16="http://schemas.microsoft.com/office/drawing/2014/main" id="{316630BB-7C9B-99C6-15EC-57B01490D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1" t="13729" r="29628" b="16113"/>
          <a:stretch/>
        </p:blipFill>
        <p:spPr bwMode="auto">
          <a:xfrm>
            <a:off x="9180640" y="2490428"/>
            <a:ext cx="913645" cy="88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Viel zu viel Aufwand</a:t>
            </a:r>
          </a:p>
          <a:p>
            <a:r>
              <a:rPr lang="de-CH" dirty="0"/>
              <a:t>Ständige Optimierungen</a:t>
            </a:r>
          </a:p>
          <a:p>
            <a:r>
              <a:rPr lang="de-CH" dirty="0"/>
              <a:t>Day 2 </a:t>
            </a:r>
            <a:r>
              <a:rPr lang="de-CH" dirty="0" err="1"/>
              <a:t>Operations</a:t>
            </a:r>
            <a:endParaRPr lang="de-CH" dirty="0"/>
          </a:p>
          <a:p>
            <a:r>
              <a:rPr lang="de-CH" dirty="0"/>
              <a:t>Sehr viele .</a:t>
            </a:r>
            <a:r>
              <a:rPr lang="de-CH" dirty="0" err="1"/>
              <a:t>yaml</a:t>
            </a:r>
            <a:r>
              <a:rPr lang="de-CH" dirty="0"/>
              <a:t> Files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Software läuft produktiv</a:t>
            </a:r>
          </a:p>
        </p:txBody>
      </p:sp>
      <p:pic>
        <p:nvPicPr>
          <p:cNvPr id="3" name="Picture 2" descr="A yellow circles and arrows&#10;&#10;Description automatically generated">
            <a:extLst>
              <a:ext uri="{FF2B5EF4-FFF2-40B4-BE49-F238E27FC236}">
                <a16:creationId xmlns:a16="http://schemas.microsoft.com/office/drawing/2014/main" id="{1E38198E-3780-92DE-1C07-2D2774B70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4000" y="288000"/>
            <a:ext cx="2228982" cy="72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72DA910-7725-39F3-9B66-057BBEAAC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203" y="1110574"/>
            <a:ext cx="5673288" cy="366581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A3011A3-E105-F2E0-12F8-AFCE29D358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782" y="3771105"/>
            <a:ext cx="6327952" cy="244599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A711E57-000A-E214-E307-E9F05BF364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0982" y="2943481"/>
            <a:ext cx="7175582" cy="322236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9FCBEE6-5CE7-6701-40BE-E1682C315C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9408" y="126902"/>
            <a:ext cx="4449491" cy="634052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555141F-9217-282F-1914-7EEFC66B3F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1837" y="1882015"/>
            <a:ext cx="5916654" cy="43350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72C0A0E-57B0-BAA3-1E32-084B97E319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1006" y="1065418"/>
            <a:ext cx="5326354" cy="528538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C7B7A9C-6152-1B2E-A755-D30F7C0442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8684" y="1461053"/>
            <a:ext cx="6768341" cy="450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9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cloud&#10;&#10;Description automatically generated">
            <a:extLst>
              <a:ext uri="{FF2B5EF4-FFF2-40B4-BE49-F238E27FC236}">
                <a16:creationId xmlns:a16="http://schemas.microsoft.com/office/drawing/2014/main" id="{EF0DEC9A-C129-D098-053C-8D849C84C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95" y="1263600"/>
            <a:ext cx="11150836" cy="468000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Was wenn es eine Abkürzung gäbe?</a:t>
            </a:r>
          </a:p>
        </p:txBody>
      </p:sp>
    </p:spTree>
    <p:extLst>
      <p:ext uri="{BB962C8B-B14F-4D97-AF65-F5344CB8AC3E}">
        <p14:creationId xmlns:p14="http://schemas.microsoft.com/office/powerpoint/2010/main" val="3576258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rry image of a black background&#10;&#10;Description automatically generated">
            <a:extLst>
              <a:ext uri="{FF2B5EF4-FFF2-40B4-BE49-F238E27FC236}">
                <a16:creationId xmlns:a16="http://schemas.microsoft.com/office/drawing/2014/main" id="{348BBF60-FF98-BAEC-30CA-97267CC54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1178534"/>
            <a:ext cx="11247654" cy="486000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One</a:t>
            </a:r>
            <a:r>
              <a:rPr lang="de-CH" dirty="0"/>
              <a:t>-Click </a:t>
            </a:r>
            <a:r>
              <a:rPr lang="de-CH" dirty="0" err="1"/>
              <a:t>Deployment</a:t>
            </a:r>
            <a:r>
              <a:rPr lang="de-CH" dirty="0"/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2322769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203FE242-E157-BD3C-D383-55A50BF3F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089" y="908242"/>
            <a:ext cx="8025704" cy="5428953"/>
          </a:xfrm>
          <a:prstGeom prst="rect">
            <a:avLst/>
          </a:prstGeom>
        </p:spPr>
      </p:pic>
      <p:pic>
        <p:nvPicPr>
          <p:cNvPr id="9" name="Picture 8" descr="A blurry image of a group of circles&#10;&#10;Description automatically generated">
            <a:extLst>
              <a:ext uri="{FF2B5EF4-FFF2-40B4-BE49-F238E27FC236}">
                <a16:creationId xmlns:a16="http://schemas.microsoft.com/office/drawing/2014/main" id="{70AF721E-C925-5892-DAED-8E0A85A5A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4001" y="245090"/>
            <a:ext cx="2282694" cy="809988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Abstraktion der wichtigsten Konfigurationen </a:t>
            </a:r>
            <a:br>
              <a:rPr lang="de-CH" dirty="0"/>
            </a:br>
            <a:r>
              <a:rPr lang="de-CH" dirty="0"/>
              <a:t>in </a:t>
            </a:r>
            <a:r>
              <a:rPr lang="de-CH" b="1" dirty="0"/>
              <a:t>eine einzelne</a:t>
            </a:r>
            <a:r>
              <a:rPr lang="de-CH" dirty="0"/>
              <a:t> </a:t>
            </a:r>
            <a:r>
              <a:rPr lang="de-CH" dirty="0" err="1"/>
              <a:t>rollout.yaml</a:t>
            </a:r>
            <a:r>
              <a:rPr lang="de-CH" dirty="0"/>
              <a:t> Konfiguration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Convention </a:t>
            </a:r>
            <a:r>
              <a:rPr lang="de-CH" dirty="0" err="1"/>
              <a:t>over</a:t>
            </a:r>
            <a:r>
              <a:rPr lang="de-CH" dirty="0"/>
              <a:t> </a:t>
            </a:r>
            <a:r>
              <a:rPr lang="de-CH" dirty="0" err="1"/>
              <a:t>Configuration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12571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process&#10;&#10;Description automatically generated">
            <a:extLst>
              <a:ext uri="{FF2B5EF4-FFF2-40B4-BE49-F238E27FC236}">
                <a16:creationId xmlns:a16="http://schemas.microsoft.com/office/drawing/2014/main" id="{E4177AC7-33F6-E84F-BE14-8357572A1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355" y="1526230"/>
            <a:ext cx="7772400" cy="4076309"/>
          </a:xfrm>
          <a:prstGeom prst="rect">
            <a:avLst/>
          </a:prstGeom>
        </p:spPr>
      </p:pic>
      <p:pic>
        <p:nvPicPr>
          <p:cNvPr id="9" name="Picture 8" descr="A blurry image of a group of circles&#10;&#10;Description automatically generated">
            <a:extLst>
              <a:ext uri="{FF2B5EF4-FFF2-40B4-BE49-F238E27FC236}">
                <a16:creationId xmlns:a16="http://schemas.microsoft.com/office/drawing/2014/main" id="{70AF721E-C925-5892-DAED-8E0A85A5A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4001" y="245090"/>
            <a:ext cx="2282694" cy="809988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Entwickler haben volle Flexibilität:</a:t>
            </a:r>
          </a:p>
          <a:p>
            <a:pPr lvl="1"/>
            <a:r>
              <a:rPr lang="de-CH" dirty="0"/>
              <a:t>Direkt das </a:t>
            </a:r>
            <a:r>
              <a:rPr lang="de-CH" dirty="0" err="1"/>
              <a:t>rollout.yaml</a:t>
            </a:r>
            <a:r>
              <a:rPr lang="de-CH" dirty="0"/>
              <a:t> deployen</a:t>
            </a:r>
          </a:p>
          <a:p>
            <a:pPr lvl="1"/>
            <a:r>
              <a:rPr lang="de-CH" dirty="0"/>
              <a:t>Das Web Interface verwenden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Konfiguration</a:t>
            </a:r>
          </a:p>
        </p:txBody>
      </p:sp>
    </p:spTree>
    <p:extLst>
      <p:ext uri="{BB962C8B-B14F-4D97-AF65-F5344CB8AC3E}">
        <p14:creationId xmlns:p14="http://schemas.microsoft.com/office/powerpoint/2010/main" val="3178312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rry image of a group of circles&#10;&#10;Description automatically generated">
            <a:extLst>
              <a:ext uri="{FF2B5EF4-FFF2-40B4-BE49-F238E27FC236}">
                <a16:creationId xmlns:a16="http://schemas.microsoft.com/office/drawing/2014/main" id="{70AF721E-C925-5892-DAED-8E0A85A5A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001" y="245090"/>
            <a:ext cx="2282694" cy="809988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571790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rry image of a group of circles&#10;&#10;Description automatically generated">
            <a:extLst>
              <a:ext uri="{FF2B5EF4-FFF2-40B4-BE49-F238E27FC236}">
                <a16:creationId xmlns:a16="http://schemas.microsoft.com/office/drawing/2014/main" id="{70AF721E-C925-5892-DAED-8E0A85A5A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001" y="245090"/>
            <a:ext cx="2282694" cy="809988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Limitationen</a:t>
            </a:r>
          </a:p>
        </p:txBody>
      </p:sp>
    </p:spTree>
    <p:extLst>
      <p:ext uri="{BB962C8B-B14F-4D97-AF65-F5344CB8AC3E}">
        <p14:creationId xmlns:p14="http://schemas.microsoft.com/office/powerpoint/2010/main" val="4157759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50450A4-95B9-4FDB-BD83-BC878B94EE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«Kubernetes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platform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building</a:t>
            </a:r>
            <a:br>
              <a:rPr lang="de-CH" dirty="0"/>
            </a:br>
            <a:r>
              <a:rPr lang="de-CH" dirty="0" err="1"/>
              <a:t>platforms</a:t>
            </a:r>
            <a:r>
              <a:rPr lang="de-CH" dirty="0"/>
              <a:t>. </a:t>
            </a:r>
            <a:r>
              <a:rPr lang="de-CH" dirty="0" err="1"/>
              <a:t>It’s</a:t>
            </a:r>
            <a:r>
              <a:rPr lang="de-CH" dirty="0"/>
              <a:t> a </a:t>
            </a:r>
            <a:r>
              <a:rPr lang="de-CH" dirty="0" err="1"/>
              <a:t>better</a:t>
            </a:r>
            <a:r>
              <a:rPr lang="de-CH" dirty="0"/>
              <a:t> </a:t>
            </a:r>
            <a:r>
              <a:rPr lang="de-CH" dirty="0" err="1"/>
              <a:t>place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;</a:t>
            </a:r>
          </a:p>
          <a:p>
            <a:r>
              <a:rPr lang="de-CH" dirty="0"/>
              <a:t>not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endgame</a:t>
            </a:r>
            <a:r>
              <a:rPr lang="de-CH" dirty="0"/>
              <a:t>.»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2E7E6B7-073D-4B25-A2FA-C5548B22056F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r>
              <a:rPr lang="de-CH" b="1" dirty="0"/>
              <a:t>- Kelsey </a:t>
            </a:r>
            <a:r>
              <a:rPr lang="de-CH" b="1" dirty="0" err="1"/>
              <a:t>Hightower</a:t>
            </a:r>
            <a:r>
              <a:rPr lang="de-CH" dirty="0"/>
              <a:t>, Tweet </a:t>
            </a:r>
            <a:r>
              <a:rPr lang="de-CH" dirty="0" err="1"/>
              <a:t>from</a:t>
            </a:r>
            <a:r>
              <a:rPr lang="de-CH" dirty="0"/>
              <a:t> Nov 27, 2017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9813AE-6C15-1245-7578-FD1E33FAA287}"/>
              </a:ext>
            </a:extLst>
          </p:cNvPr>
          <p:cNvSpPr txBox="1"/>
          <p:nvPr/>
        </p:nvSpPr>
        <p:spPr>
          <a:xfrm>
            <a:off x="8477075" y="5118586"/>
            <a:ext cx="30924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H" sz="2200" u="sng" dirty="0">
                <a:solidFill>
                  <a:schemeClr val="tx2"/>
                </a:solidFill>
                <a:latin typeface="+mn-lt"/>
              </a:rPr>
              <a:t>https://one-click.dev</a:t>
            </a:r>
          </a:p>
        </p:txBody>
      </p:sp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F48B58BF-1073-BFFF-3C7C-7806FFADC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473" y="1763624"/>
            <a:ext cx="3330752" cy="333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1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3F7520FF-3A74-41C2-9A69-9BDB0EE5B51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450851" y="1285847"/>
            <a:ext cx="3843729" cy="3087849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Open-Source Applikationen &amp; Frameworks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F3E819-E38A-98FC-8231-2E2D0AA3C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363" y="1285847"/>
            <a:ext cx="3843729" cy="30878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3DDABF-504C-F775-E8DB-B6B6BC62F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8531" y="1618039"/>
            <a:ext cx="4266755" cy="3427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FBA243-9E58-4240-2739-6986AFC53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503" y="1805326"/>
            <a:ext cx="4425434" cy="3555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48B3FA-3E71-CFBB-2B25-663BDD622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3307" y="2112396"/>
            <a:ext cx="4689839" cy="3767569"/>
          </a:xfrm>
          <a:prstGeom prst="rect">
            <a:avLst/>
          </a:prstGeom>
        </p:spPr>
      </p:pic>
      <p:pic>
        <p:nvPicPr>
          <p:cNvPr id="10" name="Picture 9" descr="A black background with arrows and circles&#10;&#10;Description automatically generated">
            <a:extLst>
              <a:ext uri="{FF2B5EF4-FFF2-40B4-BE49-F238E27FC236}">
                <a16:creationId xmlns:a16="http://schemas.microsoft.com/office/drawing/2014/main" id="{D592691F-BB8E-1FE8-3468-EA5F20B0D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4000" y="288000"/>
            <a:ext cx="2228982" cy="7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F526DFE-5D35-4B93-8D52-107C271EDE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Untertitel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800969-69B2-43FE-ABCB-C80C7DEC5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Beispielfolie Text/Bild mit Untertitel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9EC1931-C5CF-4768-B1B8-E389BFAF802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de-CH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CA7FE8A-F500-40ED-A0FF-724B21076F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30B64BF-C841-46CF-A952-DC94178934D1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752B4072-68FA-43E7-AC65-7659FECEAEAC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4DD3A86F-36AF-40BA-B76D-A77E8EF4B7EE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E5F315BF-9357-4FBA-AD06-9C05EAD90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Zwei Textfelder/Bilder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3EE9C3A-1BFE-4854-A00E-CEA84D4CA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Untertitel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9EF69F8-DC92-4E92-B0BA-98FAD1F3BDC2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de-CH" dirty="0"/>
              <a:t>Untertitel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1DE56F98-658C-4B1C-A057-6F8EC07CA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Zwei Textfelder/Bilder mit Untertitel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3321FB43-69DE-45A6-A204-637AA00735A1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3AD28E4F-36D8-4A57-A691-59C129D5FABF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de-CH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1B0074D0-C8DE-48D2-8888-AFCF2D0E4D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17181F2A-CD97-4B2D-9A33-88FE775EE6CB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A7B4CA6-47CB-435C-925C-D18254FA104E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C48BC713-4367-4BE9-A1A0-A6E7BD3C75D6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E90556D2-0875-4CAF-9E45-D6F1D4EC7732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564AADF1-E3CC-408A-9A78-2836297E6659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AC10F6F-F32F-41D8-AE38-E9A1041BA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Drei Textfelder/Bilder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22695191-1A38-4958-8D32-81E2D230BF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Untertitel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EA301489-04FD-4F73-843D-1AF6EB0987B0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de-CH" dirty="0"/>
              <a:t>Untertitel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2AF59FC4-24C1-4F0C-98BE-1D9FA617AA7C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de-CH" dirty="0"/>
              <a:t>Untertitel</a:t>
            </a:r>
          </a:p>
        </p:txBody>
      </p:sp>
      <p:sp>
        <p:nvSpPr>
          <p:cNvPr id="20" name="Inhaltsplatzhalter 19">
            <a:extLst>
              <a:ext uri="{FF2B5EF4-FFF2-40B4-BE49-F238E27FC236}">
                <a16:creationId xmlns:a16="http://schemas.microsoft.com/office/drawing/2014/main" id="{CF995E3D-CDA6-4986-8DDB-604A07F6F494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1585523E-2DD5-4925-89F2-2BC8B83F4661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22" name="Inhaltsplatzhalter 21">
            <a:extLst>
              <a:ext uri="{FF2B5EF4-FFF2-40B4-BE49-F238E27FC236}">
                <a16:creationId xmlns:a16="http://schemas.microsoft.com/office/drawing/2014/main" id="{D4CE9E6F-26E4-45A2-8995-27385BD7D597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6" name="Titel 15">
            <a:extLst>
              <a:ext uri="{FF2B5EF4-FFF2-40B4-BE49-F238E27FC236}">
                <a16:creationId xmlns:a16="http://schemas.microsoft.com/office/drawing/2014/main" id="{52FC5B04-9EFE-4D67-AC0B-B2E2D9281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Drei Textfelder/Bilder mit Untertitel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1AA20938-1041-4F50-A679-C2C75EE41E8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CA82803-A196-49F8-B873-94DB8109A90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CH" dirty="0"/>
              <a:t>Text auf Bild</a:t>
            </a:r>
          </a:p>
        </p:txBody>
      </p:sp>
    </p:spTree>
    <p:extLst>
      <p:ext uri="{BB962C8B-B14F-4D97-AF65-F5344CB8AC3E}">
        <p14:creationId xmlns:p14="http://schemas.microsoft.com/office/powerpoint/2010/main" val="327927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531E759-56CE-41D1-AF38-744C1036AD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35BCDC8-EE42-4F0D-9613-5487EBCE448F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7F3EBBEB-1D54-4795-80BA-83B40283EA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892B0F4C-7ED9-4029-ACAD-5F6012F1023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CC7CB38-FB89-402E-953A-925E77B7E8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Beispielfolie «Zwei Bilder mit Textfelder»</a:t>
            </a:r>
          </a:p>
        </p:txBody>
      </p:sp>
    </p:spTree>
    <p:extLst>
      <p:ext uri="{BB962C8B-B14F-4D97-AF65-F5344CB8AC3E}">
        <p14:creationId xmlns:p14="http://schemas.microsoft.com/office/powerpoint/2010/main" val="35440244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5CDA5BDE-80D8-4CC3-BA18-B18666BE0E1C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9CE96DCA-29BD-4EB1-8A2A-FD028011B5DC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9E572408-7726-4761-923F-822A25B2AF6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775CEED9-9893-4E35-9CB2-F1BF7698BC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F3D6C80D-96A7-403B-A771-817F89136460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F6ABC170-DD27-4AFF-8B72-C783073AC19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7791CF6-7B7A-41DB-ACA6-CF4A6E9A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Beispielfolie «Drei Bilder mit Textfelder»</a:t>
            </a:r>
          </a:p>
        </p:txBody>
      </p:sp>
    </p:spTree>
    <p:extLst>
      <p:ext uri="{BB962C8B-B14F-4D97-AF65-F5344CB8AC3E}">
        <p14:creationId xmlns:p14="http://schemas.microsoft.com/office/powerpoint/2010/main" val="4794352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504F11D4-C73C-4AAE-9BD9-DBA1476441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325A91E0-951D-454C-88F0-6B945C6A149C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E10292DF-7EFC-4F35-9F6E-B84777D5723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FE72EF83-D742-4E5D-B0C1-1C4DA1705BE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F84C868C-6141-4ECD-9E32-CAFB97C893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98F326DC-9F29-4260-9185-BD783C5BCA1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78FDA5DC-F5C1-4344-ADD4-629A52555F40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5363FE0E-9BEC-438A-83B9-128D923A9F85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7FB4987-07A0-4307-AA18-4DAA7B60EA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Beispielfolie «Vier Bilder mit Textfelder»</a:t>
            </a:r>
          </a:p>
        </p:txBody>
      </p:sp>
    </p:spTree>
    <p:extLst>
      <p:ext uri="{BB962C8B-B14F-4D97-AF65-F5344CB8AC3E}">
        <p14:creationId xmlns:p14="http://schemas.microsoft.com/office/powerpoint/2010/main" val="39622044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35AFB25-8512-4BA0-A605-CCC123B368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Beispielfolie «Zahl und Text»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8ED46C2-50F8-49A2-B477-0D25A06F49F8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r>
              <a:rPr lang="de-CH" dirty="0"/>
              <a:t>987</a:t>
            </a:r>
          </a:p>
        </p:txBody>
      </p:sp>
    </p:spTree>
    <p:extLst>
      <p:ext uri="{BB962C8B-B14F-4D97-AF65-F5344CB8AC3E}">
        <p14:creationId xmlns:p14="http://schemas.microsoft.com/office/powerpoint/2010/main" val="3383600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cloud computing system&#10;&#10;Description automatically generated with medium confidence">
            <a:extLst>
              <a:ext uri="{FF2B5EF4-FFF2-40B4-BE49-F238E27FC236}">
                <a16:creationId xmlns:a16="http://schemas.microsoft.com/office/drawing/2014/main" id="{72323C14-A5F7-1F07-B795-C59FE8AE4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92" y="1263561"/>
            <a:ext cx="11158990" cy="468360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Es beginnt der Journey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Jungles</a:t>
            </a:r>
            <a:r>
              <a:rPr lang="de-CH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92381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b="1" dirty="0"/>
              <a:t>Cloud </a:t>
            </a:r>
            <a:r>
              <a:rPr lang="de-CH" dirty="0"/>
              <a:t>oder</a:t>
            </a:r>
            <a:r>
              <a:rPr lang="de-CH" b="1" dirty="0"/>
              <a:t> On-</a:t>
            </a:r>
            <a:r>
              <a:rPr lang="de-CH" b="1" dirty="0" err="1"/>
              <a:t>Premise</a:t>
            </a:r>
            <a:r>
              <a:rPr lang="de-CH" dirty="0"/>
              <a:t>?</a:t>
            </a:r>
          </a:p>
          <a:p>
            <a:r>
              <a:rPr lang="de-CH" dirty="0"/>
              <a:t>Cloud</a:t>
            </a:r>
          </a:p>
          <a:p>
            <a:pPr lvl="1"/>
            <a:r>
              <a:rPr lang="de-CH" dirty="0"/>
              <a:t>Welcher Anbieter?</a:t>
            </a:r>
          </a:p>
          <a:p>
            <a:pPr lvl="1"/>
            <a:r>
              <a:rPr lang="de-CH" dirty="0"/>
              <a:t>Intransparente Preismodelle</a:t>
            </a:r>
          </a:p>
          <a:p>
            <a:r>
              <a:rPr lang="de-CH" dirty="0"/>
              <a:t>On-</a:t>
            </a:r>
            <a:r>
              <a:rPr lang="de-CH" dirty="0" err="1"/>
              <a:t>Premise</a:t>
            </a:r>
            <a:endParaRPr lang="de-CH" dirty="0"/>
          </a:p>
          <a:p>
            <a:pPr lvl="1"/>
            <a:r>
              <a:rPr lang="de-CH" dirty="0"/>
              <a:t>Hardware &amp; Strom?</a:t>
            </a:r>
          </a:p>
          <a:p>
            <a:pPr lvl="1"/>
            <a:r>
              <a:rPr lang="de-CH" dirty="0"/>
              <a:t>Netzwerkanbindung?</a:t>
            </a:r>
          </a:p>
          <a:p>
            <a:pPr lvl="1"/>
            <a:r>
              <a:rPr lang="de-CH" dirty="0"/>
              <a:t>Welcher Hypervisor?</a:t>
            </a:r>
          </a:p>
          <a:p>
            <a:r>
              <a:rPr lang="de-CH" dirty="0"/>
              <a:t>Genereller Vendor lock-in?</a:t>
            </a:r>
          </a:p>
          <a:p>
            <a:r>
              <a:rPr lang="de-CH" dirty="0"/>
              <a:t>Datensicherheit?</a:t>
            </a:r>
          </a:p>
          <a:p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Infrastruktur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A5C9F9-94AA-2DBE-5305-F2D0CE7EE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837" y="1608533"/>
            <a:ext cx="5383902" cy="4325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7EBF0E-A4AA-303A-D3D9-E760AF8F4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859" y="1479872"/>
            <a:ext cx="5310023" cy="4221633"/>
          </a:xfrm>
          <a:prstGeom prst="rect">
            <a:avLst/>
          </a:prstGeom>
        </p:spPr>
      </p:pic>
      <p:pic>
        <p:nvPicPr>
          <p:cNvPr id="1026" name="Picture 2" descr="Benefits of Using a Quality Server Rack | LDP Associates">
            <a:extLst>
              <a:ext uri="{FF2B5EF4-FFF2-40B4-BE49-F238E27FC236}">
                <a16:creationId xmlns:a16="http://schemas.microsoft.com/office/drawing/2014/main" id="{56917D69-8BA8-4C0F-1777-A1EF5AF37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715" y="1920213"/>
            <a:ext cx="5028116" cy="345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D49851-46B7-2961-4330-C42CD663E2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1437" y="1661387"/>
            <a:ext cx="4805160" cy="3820251"/>
          </a:xfrm>
          <a:prstGeom prst="rect">
            <a:avLst/>
          </a:prstGeom>
        </p:spPr>
      </p:pic>
      <p:pic>
        <p:nvPicPr>
          <p:cNvPr id="11" name="Picture 10" descr="A black background with arrows and circles&#10;&#10;Description automatically generated">
            <a:extLst>
              <a:ext uri="{FF2B5EF4-FFF2-40B4-BE49-F238E27FC236}">
                <a16:creationId xmlns:a16="http://schemas.microsoft.com/office/drawing/2014/main" id="{374E7919-9750-0FCF-4073-5E22D524DE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4000" y="288000"/>
            <a:ext cx="2228982" cy="720000"/>
          </a:xfrm>
          <a:prstGeom prst="rect">
            <a:avLst/>
          </a:prstGeom>
        </p:spPr>
      </p:pic>
      <p:pic>
        <p:nvPicPr>
          <p:cNvPr id="1028" name="Picture 4" descr="Microsoft Azure – Wikipedia">
            <a:extLst>
              <a:ext uri="{FF2B5EF4-FFF2-40B4-BE49-F238E27FC236}">
                <a16:creationId xmlns:a16="http://schemas.microsoft.com/office/drawing/2014/main" id="{34AE7122-77A5-C4B8-B3BB-A2FBA542F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169" y="5325758"/>
            <a:ext cx="840091" cy="84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ogle Cloud Logo, symbol, meaning, history, PNG, brand">
            <a:extLst>
              <a:ext uri="{FF2B5EF4-FFF2-40B4-BE49-F238E27FC236}">
                <a16:creationId xmlns:a16="http://schemas.microsoft.com/office/drawing/2014/main" id="{8E3124AC-1448-DF76-B890-43C46919D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579" y="5325758"/>
            <a:ext cx="1230491" cy="69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wnload Amazon Web Services (AWS) Logo in SVG Vector or PNG ...">
            <a:extLst>
              <a:ext uri="{FF2B5EF4-FFF2-40B4-BE49-F238E27FC236}">
                <a16:creationId xmlns:a16="http://schemas.microsoft.com/office/drawing/2014/main" id="{B11DAC52-DE1B-F6FE-9973-3D30D2A89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458" y="5287015"/>
            <a:ext cx="1376362" cy="91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ownload Nutanix Logo in SVG Vector or PNG File Format ...">
            <a:extLst>
              <a:ext uri="{FF2B5EF4-FFF2-40B4-BE49-F238E27FC236}">
                <a16:creationId xmlns:a16="http://schemas.microsoft.com/office/drawing/2014/main" id="{01648B30-0B48-87E7-D06A-5E8366501C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92" b="35755"/>
          <a:stretch/>
        </p:blipFill>
        <p:spPr bwMode="auto">
          <a:xfrm>
            <a:off x="4966241" y="394503"/>
            <a:ext cx="2713144" cy="56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VMware Workstation Pro (v. 17) - license - 1 license - WS17-PRO-C - Server  &amp; Network Virtualization - CDW.com">
            <a:extLst>
              <a:ext uri="{FF2B5EF4-FFF2-40B4-BE49-F238E27FC236}">
                <a16:creationId xmlns:a16="http://schemas.microsoft.com/office/drawing/2014/main" id="{3EA5E5AE-9F20-A9B7-A578-46D3766BE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27" b="15930"/>
          <a:stretch/>
        </p:blipFill>
        <p:spPr bwMode="auto">
          <a:xfrm>
            <a:off x="3457113" y="431527"/>
            <a:ext cx="1561411" cy="7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roxmox VE: Installation und Grundkonfiguration » DecaTec">
            <a:extLst>
              <a:ext uri="{FF2B5EF4-FFF2-40B4-BE49-F238E27FC236}">
                <a16:creationId xmlns:a16="http://schemas.microsoft.com/office/drawing/2014/main" id="{FF3C6EBA-4CE7-2B2A-BB32-724E8EB35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2" b="13226"/>
          <a:stretch/>
        </p:blipFill>
        <p:spPr bwMode="auto">
          <a:xfrm>
            <a:off x="7679385" y="355134"/>
            <a:ext cx="909284" cy="73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ewsroom">
            <a:extLst>
              <a:ext uri="{FF2B5EF4-FFF2-40B4-BE49-F238E27FC236}">
                <a16:creationId xmlns:a16="http://schemas.microsoft.com/office/drawing/2014/main" id="{9294F991-80AB-79DF-2B08-BAE7EA7CB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37" y="5593092"/>
            <a:ext cx="1261869" cy="48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31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Use Case basierte Entscheidung</a:t>
            </a:r>
          </a:p>
          <a:p>
            <a:r>
              <a:rPr lang="de-CH" dirty="0"/>
              <a:t>Intransparente Preismodelle</a:t>
            </a:r>
          </a:p>
          <a:p>
            <a:r>
              <a:rPr lang="de-CH" dirty="0"/>
              <a:t>Vendor lock-in</a:t>
            </a:r>
          </a:p>
          <a:p>
            <a:r>
              <a:rPr lang="de-CH" dirty="0"/>
              <a:t>Limitierte Konfigurations-</a:t>
            </a:r>
            <a:br>
              <a:rPr lang="de-CH" dirty="0"/>
            </a:br>
            <a:r>
              <a:rPr lang="de-CH" dirty="0" err="1"/>
              <a:t>möglichkeiten</a:t>
            </a:r>
            <a:endParaRPr lang="de-CH" dirty="0"/>
          </a:p>
          <a:p>
            <a:r>
              <a:rPr lang="de-CH" dirty="0"/>
              <a:t>Langfristig teurer</a:t>
            </a:r>
          </a:p>
          <a:p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PaaS Services?</a:t>
            </a:r>
          </a:p>
        </p:txBody>
      </p:sp>
      <p:pic>
        <p:nvPicPr>
          <p:cNvPr id="7" name="Picture 6" descr="A diagram of a circle and arrows&#10;&#10;Description automatically generated with medium confidence">
            <a:extLst>
              <a:ext uri="{FF2B5EF4-FFF2-40B4-BE49-F238E27FC236}">
                <a16:creationId xmlns:a16="http://schemas.microsoft.com/office/drawing/2014/main" id="{31CE3BE5-11CE-29C2-C370-6DA0EF139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000" y="288000"/>
            <a:ext cx="2228982" cy="720000"/>
          </a:xfrm>
          <a:prstGeom prst="rect">
            <a:avLst/>
          </a:prstGeom>
        </p:spPr>
      </p:pic>
      <p:pic>
        <p:nvPicPr>
          <p:cNvPr id="3074" name="Picture 2" descr="videah θΔ: &quot;Cara is built on Vercel Serverless? Oh nooooooo&quot; — Bluesky">
            <a:extLst>
              <a:ext uri="{FF2B5EF4-FFF2-40B4-BE49-F238E27FC236}">
                <a16:creationId xmlns:a16="http://schemas.microsoft.com/office/drawing/2014/main" id="{B09FC55E-4E74-9AAC-E54E-BB52BF5C2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940" y="1376362"/>
            <a:ext cx="5556042" cy="390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ergely Orosz on X: &quot;Can we acknowledge how ridiculous it is that startups  and even individuals can bankrupt themselves... ... with an AWS bill? I  cannot fathom why Amazon does not do">
            <a:extLst>
              <a:ext uri="{FF2B5EF4-FFF2-40B4-BE49-F238E27FC236}">
                <a16:creationId xmlns:a16="http://schemas.microsoft.com/office/drawing/2014/main" id="{8B0E2244-7B45-CD81-9430-3DFB227B1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03626">
            <a:off x="6754424" y="911235"/>
            <a:ext cx="4377209" cy="516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798BCC-35C1-AB15-51B5-EDF8948947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245028">
            <a:off x="6649190" y="1350192"/>
            <a:ext cx="3829174" cy="42858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F76F31-73C8-C5BC-2293-ECC0780DC3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22752">
            <a:off x="5478056" y="911592"/>
            <a:ext cx="5312329" cy="5312329"/>
          </a:xfrm>
          <a:prstGeom prst="rect">
            <a:avLst/>
          </a:prstGeom>
        </p:spPr>
      </p:pic>
      <p:pic>
        <p:nvPicPr>
          <p:cNvPr id="3078" name="Picture 6" descr="Vercel - deadbearcode">
            <a:extLst>
              <a:ext uri="{FF2B5EF4-FFF2-40B4-BE49-F238E27FC236}">
                <a16:creationId xmlns:a16="http://schemas.microsoft.com/office/drawing/2014/main" id="{A3B994F3-7D72-A6FE-099A-49DFBF1AD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" y="4213659"/>
            <a:ext cx="2498067" cy="138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60161728-2F98-BE6F-8DC6-85F1C28DB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69" y="5584095"/>
            <a:ext cx="1839869" cy="51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D1CECDAC-6FD6-35E3-DC94-FAF730479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187" y="3682048"/>
            <a:ext cx="2375447" cy="81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1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VM Setup und Konfiguration</a:t>
            </a:r>
          </a:p>
          <a:p>
            <a:r>
              <a:rPr lang="de-CH" dirty="0"/>
              <a:t>Welches </a:t>
            </a:r>
            <a:r>
              <a:rPr lang="de-CH" dirty="0" err="1"/>
              <a:t>Betriebssytem</a:t>
            </a:r>
            <a:r>
              <a:rPr lang="de-CH" dirty="0"/>
              <a:t>?</a:t>
            </a:r>
          </a:p>
          <a:p>
            <a:r>
              <a:rPr lang="de-CH" dirty="0"/>
              <a:t>Netzwerkverbindung</a:t>
            </a:r>
          </a:p>
          <a:p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Self </a:t>
            </a:r>
            <a:r>
              <a:rPr lang="de-CH" dirty="0" err="1"/>
              <a:t>Hosted</a:t>
            </a:r>
            <a:r>
              <a:rPr lang="de-CH" dirty="0"/>
              <a:t> mit virtueller Maschine</a:t>
            </a:r>
          </a:p>
        </p:txBody>
      </p:sp>
      <p:pic>
        <p:nvPicPr>
          <p:cNvPr id="3" name="Picture 2" descr="A yellow circle and blue arrows&#10;&#10;Description automatically generated">
            <a:extLst>
              <a:ext uri="{FF2B5EF4-FFF2-40B4-BE49-F238E27FC236}">
                <a16:creationId xmlns:a16="http://schemas.microsoft.com/office/drawing/2014/main" id="{790A06BC-9091-C4CE-4579-DBDAB50DC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000" y="288000"/>
            <a:ext cx="2228982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D3994C-551F-A6C2-3736-8AEE0D3E3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582" y="1141618"/>
            <a:ext cx="5638157" cy="478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47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Jede OSS hat unterschiedliche </a:t>
            </a:r>
            <a:r>
              <a:rPr lang="de-CH" dirty="0" err="1"/>
              <a:t>Deployment</a:t>
            </a:r>
            <a:r>
              <a:rPr lang="de-CH" dirty="0"/>
              <a:t> Prozesse</a:t>
            </a:r>
          </a:p>
          <a:p>
            <a:r>
              <a:rPr lang="de-CH" dirty="0"/>
              <a:t>Dokumentation der Schritte</a:t>
            </a:r>
          </a:p>
          <a:p>
            <a:r>
              <a:rPr lang="de-CH" dirty="0"/>
              <a:t>Reproduzierbarkeit?</a:t>
            </a:r>
          </a:p>
          <a:p>
            <a:r>
              <a:rPr lang="de-CH" dirty="0" err="1"/>
              <a:t>Deprecations</a:t>
            </a:r>
            <a:r>
              <a:rPr lang="de-CH" dirty="0"/>
              <a:t>?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Manuelles </a:t>
            </a:r>
            <a:r>
              <a:rPr lang="de-CH" dirty="0" err="1"/>
              <a:t>Deployment</a:t>
            </a:r>
            <a:r>
              <a:rPr lang="de-CH" dirty="0"/>
              <a:t> der OSS</a:t>
            </a:r>
          </a:p>
        </p:txBody>
      </p:sp>
      <p:pic>
        <p:nvPicPr>
          <p:cNvPr id="6" name="Picture 5" descr="A yellow circle and blue arrows&#10;&#10;Description automatically generated">
            <a:extLst>
              <a:ext uri="{FF2B5EF4-FFF2-40B4-BE49-F238E27FC236}">
                <a16:creationId xmlns:a16="http://schemas.microsoft.com/office/drawing/2014/main" id="{ED5998FD-6369-E056-E1B3-09FFAF2E7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000" y="288000"/>
            <a:ext cx="2228982" cy="720000"/>
          </a:xfrm>
          <a:prstGeom prst="rect">
            <a:avLst/>
          </a:prstGeom>
        </p:spPr>
      </p:pic>
      <p:pic>
        <p:nvPicPr>
          <p:cNvPr id="4100" name="Picture 4" descr="How to Install Nginx on Ubuntu 20.04 {Step-by-Step}">
            <a:extLst>
              <a:ext uri="{FF2B5EF4-FFF2-40B4-BE49-F238E27FC236}">
                <a16:creationId xmlns:a16="http://schemas.microsoft.com/office/drawing/2014/main" id="{B5043E32-72D1-554E-CC4B-0C2B5E3A0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676" y="2742495"/>
            <a:ext cx="6449306" cy="262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F9DCAC-4444-834F-505E-30B8D80B8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965" y="3141574"/>
            <a:ext cx="4290597" cy="30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73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 err="1"/>
              <a:t>Jungle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automation</a:t>
            </a:r>
            <a:r>
              <a:rPr lang="de-CH" dirty="0"/>
              <a:t> </a:t>
            </a:r>
            <a:r>
              <a:rPr lang="de-CH" dirty="0" err="1"/>
              <a:t>tools</a:t>
            </a:r>
            <a:endParaRPr lang="de-CH" dirty="0"/>
          </a:p>
          <a:p>
            <a:r>
              <a:rPr lang="de-CH" dirty="0"/>
              <a:t>Bash Scripts</a:t>
            </a:r>
          </a:p>
          <a:p>
            <a:r>
              <a:rPr lang="de-CH" dirty="0"/>
              <a:t>Python Scripts</a:t>
            </a:r>
          </a:p>
          <a:p>
            <a:r>
              <a:rPr lang="de-CH" dirty="0" err="1"/>
              <a:t>Ansible</a:t>
            </a:r>
            <a:endParaRPr lang="de-CH" dirty="0"/>
          </a:p>
          <a:p>
            <a:r>
              <a:rPr lang="de-CH" dirty="0"/>
              <a:t>Terraform</a:t>
            </a:r>
          </a:p>
          <a:p>
            <a:r>
              <a:rPr lang="de-CH" dirty="0" err="1"/>
              <a:t>Gitlab</a:t>
            </a:r>
            <a:r>
              <a:rPr lang="de-CH" dirty="0"/>
              <a:t> CI/CD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Automatisierung mit CD Tools</a:t>
            </a:r>
          </a:p>
        </p:txBody>
      </p:sp>
      <p:pic>
        <p:nvPicPr>
          <p:cNvPr id="3" name="Picture 2" descr="A yellow circle and blue arrows&#10;&#10;Description automatically generated">
            <a:extLst>
              <a:ext uri="{FF2B5EF4-FFF2-40B4-BE49-F238E27FC236}">
                <a16:creationId xmlns:a16="http://schemas.microsoft.com/office/drawing/2014/main" id="{742689D9-CA1E-C8B1-EF7E-7FCD8CAC1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000" y="288000"/>
            <a:ext cx="2228982" cy="720000"/>
          </a:xfrm>
          <a:prstGeom prst="rect">
            <a:avLst/>
          </a:prstGeom>
        </p:spPr>
      </p:pic>
      <p:pic>
        <p:nvPicPr>
          <p:cNvPr id="5122" name="Picture 2" descr="Tips for Writing Secure Bash Scripts - Cyber Gladius">
            <a:extLst>
              <a:ext uri="{FF2B5EF4-FFF2-40B4-BE49-F238E27FC236}">
                <a16:creationId xmlns:a16="http://schemas.microsoft.com/office/drawing/2014/main" id="{954864BB-F233-38ED-5362-EDF1E36B0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671" y="1043245"/>
            <a:ext cx="1842911" cy="184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levating Infrastructure Management: Why Terraform Enterprise over Open  Source |W M Promus">
            <a:extLst>
              <a:ext uri="{FF2B5EF4-FFF2-40B4-BE49-F238E27FC236}">
                <a16:creationId xmlns:a16="http://schemas.microsoft.com/office/drawing/2014/main" id="{FDA39B7B-93D1-52F2-3772-12981828E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074" y="1929239"/>
            <a:ext cx="3245908" cy="162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Deploying Elasticsearch with Ansible | Elastic Blog">
            <a:extLst>
              <a:ext uri="{FF2B5EF4-FFF2-40B4-BE49-F238E27FC236}">
                <a16:creationId xmlns:a16="http://schemas.microsoft.com/office/drawing/2014/main" id="{32467E3C-B81C-E0EA-ABD5-9409F627D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862" y="3357308"/>
            <a:ext cx="2301927" cy="230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Gitlab-CI - Softwarehaus - Cogitech">
            <a:extLst>
              <a:ext uri="{FF2B5EF4-FFF2-40B4-BE49-F238E27FC236}">
                <a16:creationId xmlns:a16="http://schemas.microsoft.com/office/drawing/2014/main" id="{B8F0FC1D-4E3E-19E1-6F3A-ACD2A716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899" y="3885310"/>
            <a:ext cx="2010016" cy="224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430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14D256E1-66DE-352C-352A-CE3F241DD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156" y="2364081"/>
            <a:ext cx="7846819" cy="320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Standard in </a:t>
            </a:r>
            <a:r>
              <a:rPr lang="de-CH" dirty="0" err="1"/>
              <a:t>Packetierung</a:t>
            </a:r>
            <a:endParaRPr lang="de-CH" dirty="0"/>
          </a:p>
          <a:p>
            <a:r>
              <a:rPr lang="de-CH" dirty="0"/>
              <a:t>Meiste OSS ist bereits containerisiert</a:t>
            </a:r>
          </a:p>
          <a:p>
            <a:r>
              <a:rPr lang="de-CH" dirty="0"/>
              <a:t>Erweiterung der </a:t>
            </a:r>
            <a:br>
              <a:rPr lang="de-CH" dirty="0"/>
            </a:br>
            <a:r>
              <a:rPr lang="de-CH" dirty="0"/>
              <a:t>Automatisierung</a:t>
            </a:r>
          </a:p>
          <a:p>
            <a:r>
              <a:rPr lang="de-CH" dirty="0"/>
              <a:t>Ressourcenoptimierung</a:t>
            </a:r>
          </a:p>
          <a:p>
            <a:r>
              <a:rPr lang="de-CH" dirty="0"/>
              <a:t>Deklaratives </a:t>
            </a:r>
            <a:r>
              <a:rPr lang="de-CH" dirty="0" err="1"/>
              <a:t>Deployment</a:t>
            </a:r>
            <a:r>
              <a:rPr lang="de-CH" dirty="0"/>
              <a:t> </a:t>
            </a:r>
            <a:br>
              <a:rPr lang="de-CH" dirty="0"/>
            </a:br>
            <a:r>
              <a:rPr lang="de-CH" dirty="0"/>
              <a:t>mit Docker </a:t>
            </a:r>
            <a:r>
              <a:rPr lang="de-CH" dirty="0" err="1"/>
              <a:t>Compose</a:t>
            </a:r>
            <a:endParaRPr lang="de-CH" dirty="0"/>
          </a:p>
          <a:p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Containerisierung</a:t>
            </a:r>
          </a:p>
        </p:txBody>
      </p:sp>
      <p:pic>
        <p:nvPicPr>
          <p:cNvPr id="6" name="Picture 5" descr="A yellow circle and blue arrows&#10;&#10;Description automatically generated">
            <a:extLst>
              <a:ext uri="{FF2B5EF4-FFF2-40B4-BE49-F238E27FC236}">
                <a16:creationId xmlns:a16="http://schemas.microsoft.com/office/drawing/2014/main" id="{33F59E58-A9F1-5EE5-AFCC-32AFE5CF7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4000" y="288000"/>
            <a:ext cx="2228982" cy="72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417698-4687-EEA3-073B-D9663BF5696A}"/>
              </a:ext>
            </a:extLst>
          </p:cNvPr>
          <p:cNvSpPr txBox="1"/>
          <p:nvPr/>
        </p:nvSpPr>
        <p:spPr>
          <a:xfrm>
            <a:off x="4145156" y="5481638"/>
            <a:ext cx="4130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H" sz="1200" i="1" dirty="0">
                <a:latin typeface="+mn-lt"/>
              </a:rPr>
              <a:t>Source: docker.com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B7F015-917F-3402-D86E-8875E99F6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644" y="1191675"/>
            <a:ext cx="4593506" cy="515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2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FH_PPT_Vorlage_16-9">
  <a:themeElements>
    <a:clrScheme name="BFH richtig">
      <a:dk1>
        <a:srgbClr val="000000"/>
      </a:dk1>
      <a:lt1>
        <a:srgbClr val="FFFFFF"/>
      </a:lt1>
      <a:dk2>
        <a:srgbClr val="697D91"/>
      </a:dk2>
      <a:lt2>
        <a:srgbClr val="E0E4E8"/>
      </a:lt2>
      <a:accent1>
        <a:srgbClr val="556455"/>
      </a:accent1>
      <a:accent2>
        <a:srgbClr val="506E96"/>
      </a:accent2>
      <a:accent3>
        <a:srgbClr val="645078"/>
      </a:accent3>
      <a:accent4>
        <a:srgbClr val="786450"/>
      </a:accent4>
      <a:accent5>
        <a:srgbClr val="B41428"/>
      </a:accent5>
      <a:accent6>
        <a:srgbClr val="FAC300"/>
      </a:accent6>
      <a:hlink>
        <a:srgbClr val="000000"/>
      </a:hlink>
      <a:folHlink>
        <a:srgbClr val="000000"/>
      </a:folHlink>
    </a:clrScheme>
    <a:fontScheme name="BFH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  <a:effectLst/>
      </a:spPr>
      <a:bodyPr rtlCol="0" anchor="ctr"/>
      <a:lstStyle>
        <a:defPPr algn="ctr">
          <a:defRPr sz="2200"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2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FH_PPT_Vorlage_Refresh 2020" id="{5E797B25-5413-4F72-B7DC-FC3906F744CA}" vid="{6DA6BF7A-2597-49DB-A613-23D6D1281342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C5E7711755FE64DB61EA4D9FB910FA3" ma:contentTypeVersion="12" ma:contentTypeDescription="Ein neues Dokument erstellen." ma:contentTypeScope="" ma:versionID="3e943206e81ecb9f290f7a957254b993">
  <xsd:schema xmlns:xsd="http://www.w3.org/2001/XMLSchema" xmlns:xs="http://www.w3.org/2001/XMLSchema" xmlns:p="http://schemas.microsoft.com/office/2006/metadata/properties" xmlns:ns2="dd8cb13b-09cd-4f71-a146-5d96908aee33" xmlns:ns3="484c8c59-755d-4516-b8d2-1621b38262b4" xmlns:ns4="65111c24-9a2a-477f-abc3-258134d3f2a0" targetNamespace="http://schemas.microsoft.com/office/2006/metadata/properties" ma:root="true" ma:fieldsID="4a73b8a6e85c3d0f90d40cc91b10065b" ns2:_="" ns3:_="" ns4:_="">
    <xsd:import namespace="dd8cb13b-09cd-4f71-a146-5d96908aee33"/>
    <xsd:import namespace="484c8c59-755d-4516-b8d2-1621b38262b4"/>
    <xsd:import namespace="65111c24-9a2a-477f-abc3-258134d3f2a0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OCR" minOccurs="0"/>
                <xsd:element ref="ns4:SharedWithUsers" minOccurs="0"/>
                <xsd:element ref="ns4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8cb13b-09cd-4f71-a146-5d96908aee33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Bildmarkierungen" ma:readOnly="false" ma:fieldId="{5cf76f15-5ced-4ddc-b409-7134ff3c332f}" ma:taxonomyMulti="true" ma:sspId="5762c749-3c58-4e44-b2b3-1d952cc78e7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4c8c59-755d-4516-b8d2-1621b38262b4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313d4892-713f-4b7a-bfd1-236a680d039a}" ma:internalName="TaxCatchAll" ma:showField="CatchAllData" ma:web="65111c24-9a2a-477f-abc3-258134d3f2a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111c24-9a2a-477f-abc3-258134d3f2a0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84c8c59-755d-4516-b8d2-1621b38262b4">
      <Value>241</Value>
    </TaxCatchAll>
    <lcf76f155ced4ddcb4097134ff3c332f xmlns="dd8cb13b-09cd-4f71-a146-5d96908aee33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1D6F8B1-A5C8-4AB8-98FD-BB2256139B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8cb13b-09cd-4f71-a146-5d96908aee33"/>
    <ds:schemaRef ds:uri="484c8c59-755d-4516-b8d2-1621b38262b4"/>
    <ds:schemaRef ds:uri="65111c24-9a2a-477f-abc3-258134d3f2a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6985437-8812-4ABE-89CE-3E49C89E0BF6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c9077d15-72ed-4fec-bcfe-3472729e9195"/>
    <ds:schemaRef ds:uri="http://www.w3.org/XML/1998/namespace"/>
    <ds:schemaRef ds:uri="http://purl.org/dc/dcmitype/"/>
    <ds:schemaRef ds:uri="484c8c59-755d-4516-b8d2-1621b38262b4"/>
    <ds:schemaRef ds:uri="dd8cb13b-09cd-4f71-a146-5d96908aee33"/>
  </ds:schemaRefs>
</ds:datastoreItem>
</file>

<file path=customXml/itemProps3.xml><?xml version="1.0" encoding="utf-8"?>
<ds:datastoreItem xmlns:ds="http://schemas.openxmlformats.org/officeDocument/2006/customXml" ds:itemID="{7D2542CC-467A-4770-BDA7-ADCFF09F6DB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BFH_PPT_Vorlage_16-9</Template>
  <TotalTime>1884</TotalTime>
  <Words>382</Words>
  <Application>Microsoft Macintosh PowerPoint</Application>
  <PresentationFormat>Custom</PresentationFormat>
  <Paragraphs>104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Georgia</vt:lpstr>
      <vt:lpstr>Lucida Sans</vt:lpstr>
      <vt:lpstr>Wingdings 3</vt:lpstr>
      <vt:lpstr>BFH_PPT_Vorlage_16-9</vt:lpstr>
      <vt:lpstr>One-Click Deployment</vt:lpstr>
      <vt:lpstr>Open-Source Applikationen &amp; Frameworks</vt:lpstr>
      <vt:lpstr>Es beginnt der Journey of Jungles…</vt:lpstr>
      <vt:lpstr>Infrastruktur</vt:lpstr>
      <vt:lpstr>PaaS Services?</vt:lpstr>
      <vt:lpstr>Self Hosted mit virtueller Maschine</vt:lpstr>
      <vt:lpstr>Manuelles Deployment der OSS</vt:lpstr>
      <vt:lpstr>Automatisierung mit CD Tools</vt:lpstr>
      <vt:lpstr>Containerisierung</vt:lpstr>
      <vt:lpstr>Erweiterte Requirements</vt:lpstr>
      <vt:lpstr>Welcome to Kubernetes</vt:lpstr>
      <vt:lpstr>Software läuft produktiv</vt:lpstr>
      <vt:lpstr>Was wenn es eine Abkürzung gäbe?</vt:lpstr>
      <vt:lpstr>One-Click Deployment System</vt:lpstr>
      <vt:lpstr>Convention over Configuration</vt:lpstr>
      <vt:lpstr>Konfiguration</vt:lpstr>
      <vt:lpstr>Implementation</vt:lpstr>
      <vt:lpstr>Limitationen</vt:lpstr>
      <vt:lpstr>PowerPoint Presentation</vt:lpstr>
      <vt:lpstr>Beispielfolie Text/Bild mit Untertitel</vt:lpstr>
      <vt:lpstr>Zwei Textfelder/Bilder</vt:lpstr>
      <vt:lpstr>Zwei Textfelder/Bilder mit Untertitel</vt:lpstr>
      <vt:lpstr>Drei Textfelder/Bilder</vt:lpstr>
      <vt:lpstr>Drei Textfelder/Bilder mit Untertitel</vt:lpstr>
      <vt:lpstr>PowerPoint Presentation</vt:lpstr>
      <vt:lpstr>Beispielfolie «Zwei Bilder mit Textfelder»</vt:lpstr>
      <vt:lpstr>Beispielfolie «Drei Bilder mit Textfelder»</vt:lpstr>
      <vt:lpstr>Beispielfolie «Vier Bilder mit Textfelder»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Jan Lauber</dc:creator>
  <dc:description> </dc:description>
  <cp:lastModifiedBy>Jan Lauber</cp:lastModifiedBy>
  <cp:revision>5</cp:revision>
  <cp:lastPrinted>2013-08-23T11:57:04Z</cp:lastPrinted>
  <dcterms:created xsi:type="dcterms:W3CDTF">2024-06-08T11:39:56Z</dcterms:created>
  <dcterms:modified xsi:type="dcterms:W3CDTF">2024-06-09T19:04:38Z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fhIntranetDocumentType">
    <vt:lpwstr>241;#Vorlage|de1a6d3c-ac6a-4b34-8edd-308eb81066db</vt:lpwstr>
  </property>
  <property fmtid="{D5CDD505-2E9C-101B-9397-08002B2CF9AE}" pid="3" name="ContentTypeId">
    <vt:lpwstr>0x0101006C5E7711755FE64DB61EA4D9FB910FA3</vt:lpwstr>
  </property>
  <property fmtid="{D5CDD505-2E9C-101B-9397-08002B2CF9AE}" pid="4" name="TaxCatchAll">
    <vt:lpwstr>241;#Vorlage|de1a6d3c-ac6a-4b34-8edd-308eb81066db</vt:lpwstr>
  </property>
</Properties>
</file>